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Assignment: present a different exploration of the EPA CO dataset</a:t>
            </a:r>
          </a:p>
          <a:p>
            <a:pPr/>
            <a:r>
              <a:t>Consider: </a:t>
            </a:r>
          </a:p>
          <a:p>
            <a:pPr/>
            <a:r>
              <a:t>plotting the changes at different places</a:t>
            </a:r>
          </a:p>
          <a:p>
            <a:pPr/>
            <a:r>
              <a:t>finding correlated temporal developments</a:t>
            </a:r>
          </a:p>
          <a:p>
            <a:pPr/>
            <a:r>
              <a:t>finding clusters with fast and slow decrease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atial-analyst.net/book/system/files/Hengl_2009_GEOSTATe2c1w.pdf" TargetMode="External"/><Relationship Id="rId3" Type="http://schemas.openxmlformats.org/officeDocument/2006/relationships/hyperlink" Target="https://www.spatialanalysisonline.com/HTML/index.html?spatial_sampling2.ht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Data fields"/>
          <p:cNvSpPr txBox="1"/>
          <p:nvPr>
            <p:ph type="title"/>
          </p:nvPr>
        </p:nvSpPr>
        <p:spPr>
          <a:prstGeom prst="rect">
            <a:avLst/>
          </a:prstGeom>
        </p:spPr>
        <p:txBody>
          <a:bodyPr/>
          <a:lstStyle/>
          <a:p>
            <a:pPr/>
            <a:r>
              <a:t>Data fields</a:t>
            </a:r>
          </a:p>
        </p:txBody>
      </p:sp>
      <p:sp>
        <p:nvSpPr>
          <p:cNvPr id="156"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Data fields"/>
          <p:cNvSpPr txBox="1"/>
          <p:nvPr>
            <p:ph type="title"/>
          </p:nvPr>
        </p:nvSpPr>
        <p:spPr>
          <a:prstGeom prst="rect">
            <a:avLst/>
          </a:prstGeom>
        </p:spPr>
        <p:txBody>
          <a:bodyPr/>
          <a:lstStyle/>
          <a:p>
            <a:pPr/>
            <a:r>
              <a:t>Data fields</a:t>
            </a:r>
          </a:p>
        </p:txBody>
      </p:sp>
      <p:sp>
        <p:nvSpPr>
          <p:cNvPr id="160"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6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The “Feature engineering” Kernel"/>
          <p:cNvSpPr txBox="1"/>
          <p:nvPr>
            <p:ph type="title"/>
          </p:nvPr>
        </p:nvSpPr>
        <p:spPr>
          <a:prstGeom prst="rect">
            <a:avLst/>
          </a:prstGeom>
        </p:spPr>
        <p:txBody>
          <a:bodyPr/>
          <a:lstStyle/>
          <a:p>
            <a:pPr/>
            <a:r>
              <a:t>The “Feature engineering” Kernel</a:t>
            </a:r>
          </a:p>
        </p:txBody>
      </p:sp>
      <p:sp>
        <p:nvSpPr>
          <p:cNvPr id="164"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Start from the “Feature Engineering” kernel:</a:t>
            </a:r>
          </a:p>
        </p:txBody>
      </p:sp>
      <p:sp>
        <p:nvSpPr>
          <p:cNvPr id="165" name="https://www.kaggle.com/dronio/feature-engineering?scriptVersionId=1341036"/>
          <p:cNvSpPr txBox="1"/>
          <p:nvPr/>
        </p:nvSpPr>
        <p:spPr>
          <a:xfrm>
            <a:off x="849605" y="5480941"/>
            <a:ext cx="74447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https://www.kaggle.com/dronio/feature-engineering?scriptVersionId=1341036</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First look at the data with Pandas"/>
          <p:cNvSpPr txBox="1"/>
          <p:nvPr>
            <p:ph type="title"/>
          </p:nvPr>
        </p:nvSpPr>
        <p:spPr>
          <a:prstGeom prst="rect">
            <a:avLst/>
          </a:prstGeom>
        </p:spPr>
        <p:txBody>
          <a:bodyPr/>
          <a:lstStyle/>
          <a:p>
            <a:pPr/>
            <a:r>
              <a:t>First look at the data with Pandas</a:t>
            </a:r>
          </a:p>
        </p:txBody>
      </p:sp>
      <p:pic>
        <p:nvPicPr>
          <p:cNvPr id="168"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9"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70"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What can we do with the data?"/>
          <p:cNvSpPr txBox="1"/>
          <p:nvPr>
            <p:ph type="title"/>
          </p:nvPr>
        </p:nvSpPr>
        <p:spPr>
          <a:prstGeom prst="rect">
            <a:avLst/>
          </a:prstGeom>
        </p:spPr>
        <p:txBody>
          <a:bodyPr/>
          <a:lstStyle/>
          <a:p>
            <a:pPr/>
            <a:r>
              <a:t>What can we do with the data?</a:t>
            </a:r>
          </a:p>
        </p:txBody>
      </p:sp>
      <p:sp>
        <p:nvSpPr>
          <p:cNvPr id="173"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76"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7"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elf-study hints"/>
          <p:cNvSpPr txBox="1"/>
          <p:nvPr>
            <p:ph type="title"/>
          </p:nvPr>
        </p:nvSpPr>
        <p:spPr>
          <a:prstGeom prst="rect">
            <a:avLst/>
          </a:prstGeom>
        </p:spPr>
        <p:txBody>
          <a:bodyPr/>
          <a:lstStyle/>
          <a:p>
            <a:pPr/>
            <a:r>
              <a:t>Self-study hints</a:t>
            </a:r>
          </a:p>
        </p:txBody>
      </p:sp>
      <p:sp>
        <p:nvSpPr>
          <p:cNvPr id="180"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Useful references"/>
          <p:cNvSpPr txBox="1"/>
          <p:nvPr>
            <p:ph type="title"/>
          </p:nvPr>
        </p:nvSpPr>
        <p:spPr>
          <a:prstGeom prst="rect">
            <a:avLst/>
          </a:prstGeom>
        </p:spPr>
        <p:txBody>
          <a:bodyPr/>
          <a:lstStyle/>
          <a:p>
            <a:pPr/>
            <a:r>
              <a:t>Useful references</a:t>
            </a:r>
          </a:p>
        </p:txBody>
      </p:sp>
      <p:sp>
        <p:nvSpPr>
          <p:cNvPr id="185" name="A freely available book dealing with spatial analysis in the R language: http://spatial-analyst.net/book/system/files/Hengl_2009_GEOSTATe2c1w.pdf…"/>
          <p:cNvSpPr txBox="1"/>
          <p:nvPr>
            <p:ph type="body" idx="1"/>
          </p:nvPr>
        </p:nvSpPr>
        <p:spPr>
          <a:prstGeom prst="rect">
            <a:avLst/>
          </a:prstGeom>
        </p:spPr>
        <p:txBody>
          <a:bodyPr/>
          <a:lstStyle/>
          <a:p>
            <a:pPr/>
            <a:r>
              <a:t>A freely available book dealing with spatial analysis in the R language:</a:t>
            </a:r>
            <a:br/>
            <a:r>
              <a:rPr u="sng">
                <a:solidFill>
                  <a:srgbClr val="0000FF"/>
                </a:solidFill>
                <a:uFill>
                  <a:solidFill>
                    <a:srgbClr val="0000FF"/>
                  </a:solidFill>
                </a:uFill>
                <a:hlinkClick r:id="rId2" invalidUrl="" action="" tgtFrame="" tooltip="" history="1" highlightClick="0" endSnd="0"/>
              </a:rPr>
              <a:t>http://spatial-analyst.net/book/system/files/Hengl_2009_GEOSTATe2c1w.pdf</a:t>
            </a:r>
          </a:p>
          <a:p>
            <a:pPr/>
            <a:r>
              <a:t>A website for help in spatial analysis:</a:t>
            </a:r>
            <a:br/>
            <a:r>
              <a:rPr u="sng">
                <a:solidFill>
                  <a:srgbClr val="0000FF"/>
                </a:solidFill>
                <a:uFill>
                  <a:solidFill>
                    <a:srgbClr val="0000FF"/>
                  </a:solidFill>
                </a:uFill>
                <a:hlinkClick r:id="rId3" invalidUrl="" action="" tgtFrame="" tooltip="" history="1" highlightClick="0" endSnd="0"/>
              </a:rPr>
              <a:t>https://www.spatialanalysisonline.com/HTML/index.html?spatial_sampling2.htm</a:t>
            </a:r>
            <a:b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ummary of the lecture"/>
          <p:cNvSpPr txBox="1"/>
          <p:nvPr>
            <p:ph type="title"/>
          </p:nvPr>
        </p:nvSpPr>
        <p:spPr>
          <a:prstGeom prst="rect">
            <a:avLst/>
          </a:prstGeom>
        </p:spPr>
        <p:txBody>
          <a:bodyPr/>
          <a:lstStyle/>
          <a:p>
            <a:pPr/>
            <a:r>
              <a:t>Summary of the lecture</a:t>
            </a:r>
          </a:p>
        </p:txBody>
      </p:sp>
      <p:sp>
        <p:nvSpPr>
          <p:cNvPr id="188" name="We have learned about using the Pandas library and other Python libraries for analyzing a large spatio-temporal sensory dataset.…"/>
          <p:cNvSpPr txBox="1"/>
          <p:nvPr>
            <p:ph type="body" idx="1"/>
          </p:nvPr>
        </p:nvSpPr>
        <p:spPr>
          <a:xfrm>
            <a:off x="457200" y="1600200"/>
            <a:ext cx="8229600" cy="4827758"/>
          </a:xfrm>
          <a:prstGeom prst="rect">
            <a:avLst/>
          </a:prstGeom>
        </p:spPr>
        <p:txBody>
          <a:bodyPr/>
          <a:lstStyle/>
          <a:p>
            <a:pPr marL="0" indent="0">
              <a:buSzTx/>
              <a:buFontTx/>
              <a:buNone/>
            </a:pPr>
            <a:r>
              <a:t>We have learned about using the Pandas library and other Python libraries for analyzing a large spatio-temporal sensory dataset.</a:t>
            </a:r>
          </a:p>
          <a:p>
            <a:pPr marL="0" indent="0">
              <a:buSzTx/>
              <a:buFontTx/>
              <a:buNone/>
            </a:pPr>
            <a:r>
              <a:t>In this specific case, dynamic visualization seems to let us develop a general understanding of the process behind the data. We have to be careful, however, not to imagine that this will always be the case.</a:t>
            </a:r>
          </a:p>
          <a:p>
            <a:pPr marL="0" indent="0">
              <a:buSzTx/>
              <a:buFontTx/>
              <a:buNone/>
            </a:pPr>
            <a:r>
              <a:t>This case study requires active experimenting.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Sensory data often has both spatial and temporal distribution, and it could be important to be able to process both together.…"/>
          <p:cNvSpPr txBox="1"/>
          <p:nvPr>
            <p:ph type="body" idx="1"/>
          </p:nvPr>
        </p:nvSpPr>
        <p:spPr>
          <a:xfrm>
            <a:off x="457200" y="1600200"/>
            <a:ext cx="8229600" cy="4796452"/>
          </a:xfrm>
          <a:prstGeom prst="rect">
            <a:avLst/>
          </a:prstGeom>
        </p:spPr>
        <p:txBody>
          <a:bodyPr/>
          <a:lstStyle/>
          <a:p>
            <a:pPr marL="0" indent="0">
              <a:buSzTx/>
              <a:buFontTx/>
              <a:buNone/>
            </a:pPr>
            <a:r>
              <a:t>Sensory data often has both spatial and temporal distribution, and it could be important to be able to process both together.</a:t>
            </a:r>
          </a:p>
          <a:p>
            <a:pPr marL="0" indent="0">
              <a:buSzTx/>
              <a:buFontTx/>
              <a:buNone/>
            </a:pPr>
            <a:r>
              <a:t>In this case study, we consider a dataset collected by the EPA over decades and over the whole US, for carbon monoxide (CO) pollution.</a:t>
            </a:r>
          </a:p>
          <a:p>
            <a:pPr marL="0" indent="0">
              <a:buSzTx/>
              <a:buFontTx/>
              <a:buNone/>
            </a:pPr>
            <a:r>
              <a:t>We will use Python libraries to access, analyze, and visualize the data, and draw some conclusions about its characteristics.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defRPr b="1"/>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Lecture 13: Big Data from Sensors"/>
          <p:cNvSpPr txBox="1"/>
          <p:nvPr>
            <p:ph type="title"/>
          </p:nvPr>
        </p:nvSpPr>
        <p:spPr>
          <a:prstGeom prst="rect">
            <a:avLst/>
          </a:prstGeom>
        </p:spPr>
        <p:txBody>
          <a:bodyPr/>
          <a:lstStyle/>
          <a:p>
            <a:pPr/>
            <a:r>
              <a:t>Lecture 13: Big Data from Sensors</a:t>
            </a:r>
          </a:p>
        </p:txBody>
      </p:sp>
      <p:sp>
        <p:nvSpPr>
          <p:cNvPr id="136"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CO survey by nationwide sensor array"/>
          <p:cNvSpPr txBox="1"/>
          <p:nvPr>
            <p:ph type="title"/>
          </p:nvPr>
        </p:nvSpPr>
        <p:spPr>
          <a:prstGeom prst="rect">
            <a:avLst/>
          </a:prstGeom>
        </p:spPr>
        <p:txBody>
          <a:bodyPr/>
          <a:lstStyle/>
          <a:p>
            <a:pPr/>
            <a:r>
              <a:t>CO survey by nationwide sensor array</a:t>
            </a:r>
          </a:p>
        </p:txBody>
      </p:sp>
      <p:pic>
        <p:nvPicPr>
          <p:cNvPr id="139"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40"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41"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EPA CO data on Kaggle"/>
          <p:cNvSpPr txBox="1"/>
          <p:nvPr>
            <p:ph type="title"/>
          </p:nvPr>
        </p:nvSpPr>
        <p:spPr>
          <a:prstGeom prst="rect">
            <a:avLst/>
          </a:prstGeom>
        </p:spPr>
        <p:txBody>
          <a:bodyPr/>
          <a:lstStyle/>
          <a:p>
            <a:pPr/>
            <a:r>
              <a:t>EPA CO data on Kaggle</a:t>
            </a:r>
          </a:p>
        </p:txBody>
      </p:sp>
      <p:sp>
        <p:nvSpPr>
          <p:cNvPr id="144"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4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Data fields"/>
          <p:cNvSpPr txBox="1"/>
          <p:nvPr>
            <p:ph type="title"/>
          </p:nvPr>
        </p:nvSpPr>
        <p:spPr>
          <a:prstGeom prst="rect">
            <a:avLst/>
          </a:prstGeom>
        </p:spPr>
        <p:txBody>
          <a:bodyPr/>
          <a:lstStyle/>
          <a:p>
            <a:pPr/>
            <a:r>
              <a:t>Data fields</a:t>
            </a:r>
          </a:p>
        </p:txBody>
      </p:sp>
      <p:sp>
        <p:nvSpPr>
          <p:cNvPr id="148"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9"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Data fields"/>
          <p:cNvSpPr txBox="1"/>
          <p:nvPr>
            <p:ph type="title"/>
          </p:nvPr>
        </p:nvSpPr>
        <p:spPr>
          <a:prstGeom prst="rect">
            <a:avLst/>
          </a:prstGeom>
        </p:spPr>
        <p:txBody>
          <a:bodyPr/>
          <a:lstStyle/>
          <a:p>
            <a:pPr/>
            <a:r>
              <a:t>Data fields</a:t>
            </a:r>
          </a:p>
        </p:txBody>
      </p:sp>
      <p:sp>
        <p:nvSpPr>
          <p:cNvPr id="152"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5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